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handoutMasterIdLst>
    <p:handoutMasterId r:id="rId23"/>
  </p:handoutMasterIdLst>
  <p:sldIdLst>
    <p:sldId id="331" r:id="rId5"/>
    <p:sldId id="329" r:id="rId6"/>
    <p:sldId id="330" r:id="rId7"/>
    <p:sldId id="335" r:id="rId8"/>
    <p:sldId id="336" r:id="rId9"/>
    <p:sldId id="337" r:id="rId10"/>
    <p:sldId id="348" r:id="rId11"/>
    <p:sldId id="338" r:id="rId12"/>
    <p:sldId id="339" r:id="rId13"/>
    <p:sldId id="340" r:id="rId14"/>
    <p:sldId id="341" r:id="rId15"/>
    <p:sldId id="342" r:id="rId16"/>
    <p:sldId id="343" r:id="rId17"/>
    <p:sldId id="344" r:id="rId18"/>
    <p:sldId id="345" r:id="rId19"/>
    <p:sldId id="346" r:id="rId20"/>
    <p:sldId id="347"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74" d="100"/>
          <a:sy n="74" d="100"/>
        </p:scale>
        <p:origin x="66" y="112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08/04/2024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08/04/2024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stretch>
            <a:fillRect/>
          </a:stretch>
        </p:blipFill>
        <p:spPr>
          <a:xfrm>
            <a:off x="180000" y="180000"/>
            <a:ext cx="2980909" cy="2448000"/>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0"/>
            <a:ext cx="1882906" cy="1548000"/>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smtClean="0"/>
              <a:t>2023-2024</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smtClean="0"/>
              <a:t>2023-2024</a:t>
            </a:r>
            <a:endParaRPr lang="fr-FR" cap="all" dirty="0"/>
          </a:p>
        </p:txBody>
      </p:sp>
      <p:pic>
        <p:nvPicPr>
          <p:cNvPr id="5" name="Image 4"/>
          <p:cNvPicPr>
            <a:picLocks noChangeAspect="1"/>
          </p:cNvPicPr>
          <p:nvPr userDrawn="1"/>
        </p:nvPicPr>
        <p:blipFill>
          <a:blip r:embed="rId8"/>
          <a:stretch>
            <a:fillRect/>
          </a:stretch>
        </p:blipFill>
        <p:spPr>
          <a:xfrm>
            <a:off x="107504" y="78405"/>
            <a:ext cx="1091279" cy="8961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smtClean="0"/>
              <a:t>2023-2024</a:t>
            </a:r>
            <a:endParaRPr lang="fr-FR" cap="all" dirty="0"/>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r>
              <a:rPr lang="fr-FR" sz="3250" b="1" cap="all" dirty="0">
                <a:solidFill>
                  <a:srgbClr val="435997"/>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435997"/>
              </a:solidFill>
              <a:latin typeface="Marianne" panose="02000000000000000000" pitchFamily="2" charset="0"/>
            </a:endParaRPr>
          </a:p>
          <a:p>
            <a:pPr marL="0" lvl="1" indent="0" defTabSz="914378">
              <a:spcBef>
                <a:spcPts val="500"/>
              </a:spcBef>
              <a:spcAft>
                <a:spcPts val="0"/>
              </a:spcAft>
              <a:buNone/>
            </a:pPr>
            <a:r>
              <a:rPr lang="fr-FR" sz="2800" b="1" dirty="0">
                <a:solidFill>
                  <a:srgbClr val="435997"/>
                </a:solidFill>
                <a:latin typeface="Marianne" panose="02000000000000000000" pitchFamily="2" charset="0"/>
              </a:rPr>
              <a:t>Comment demander sa voie d’orientation après la </a:t>
            </a:r>
            <a:r>
              <a:rPr lang="fr-FR" sz="2800" b="1" dirty="0" smtClean="0">
                <a:solidFill>
                  <a:srgbClr val="435997"/>
                </a:solidFill>
                <a:latin typeface="Marianne" panose="02000000000000000000" pitchFamily="2" charset="0"/>
              </a:rPr>
              <a:t>3</a:t>
            </a:r>
            <a:r>
              <a:rPr lang="fr-FR" sz="2800" b="1" baseline="30000" dirty="0" smtClean="0">
                <a:solidFill>
                  <a:srgbClr val="435997"/>
                </a:solidFill>
                <a:latin typeface="Marianne" panose="02000000000000000000" pitchFamily="2" charset="0"/>
              </a:rPr>
              <a:t>e</a:t>
            </a:r>
            <a:r>
              <a:rPr lang="fr-FR" sz="2800" b="1" dirty="0">
                <a:solidFill>
                  <a:srgbClr val="435997"/>
                </a:solidFill>
                <a:latin typeface="Marianne" panose="02000000000000000000" pitchFamily="2" charset="0"/>
              </a:rPr>
              <a:t> </a:t>
            </a:r>
            <a:r>
              <a:rPr lang="fr-FR" sz="2800" b="1" dirty="0" smtClean="0">
                <a:solidFill>
                  <a:srgbClr val="435997"/>
                </a:solidFill>
                <a:latin typeface="Marianne" panose="02000000000000000000" pitchFamily="2" charset="0"/>
              </a:rPr>
              <a:t>?</a:t>
            </a:r>
            <a:endParaRPr lang="fr-FR" sz="2800" b="1" dirty="0">
              <a:solidFill>
                <a:srgbClr val="435997"/>
              </a:solidFill>
              <a:latin typeface="Marianne" panose="02000000000000000000" pitchFamily="2" charset="0"/>
            </a:endParaRPr>
          </a:p>
          <a:p>
            <a:pPr marL="0" lvl="1" indent="0" defTabSz="914378">
              <a:spcBef>
                <a:spcPts val="500"/>
              </a:spcBef>
              <a:spcAft>
                <a:spcPts val="0"/>
              </a:spcAft>
              <a:buNone/>
            </a:pPr>
            <a:endParaRPr lang="fr-FR" sz="3200" b="1" dirty="0">
              <a:solidFill>
                <a:srgbClr val="435997"/>
              </a:solidFill>
              <a:latin typeface="Marianne" panose="02000000000000000000" pitchFamily="2" charset="0"/>
            </a:endParaRPr>
          </a:p>
          <a:p>
            <a:pPr marL="0" lvl="1" indent="0" defTabSz="914378">
              <a:spcBef>
                <a:spcPts val="500"/>
              </a:spcBef>
              <a:spcAft>
                <a:spcPts val="0"/>
              </a:spcAft>
              <a:buNone/>
            </a:pPr>
            <a:r>
              <a:rPr lang="fr-FR" sz="2800" b="1" i="1" dirty="0">
                <a:solidFill>
                  <a:srgbClr val="435997"/>
                </a:solidFill>
                <a:latin typeface="Marianne" panose="02000000000000000000" pitchFamily="2" charset="0"/>
              </a:rPr>
              <a:t>Dialogue avec le conseil de classe</a:t>
            </a:r>
          </a:p>
          <a:p>
            <a:pPr marL="180000" lvl="1" indent="0">
              <a:buNone/>
            </a:pPr>
            <a:endParaRPr lang="fr-FR" sz="2800" b="1" dirty="0" smtClean="0">
              <a:solidFill>
                <a:srgbClr val="435997"/>
              </a:solidFill>
            </a:endParaRPr>
          </a:p>
          <a:p>
            <a:pPr lvl="1"/>
            <a:endParaRPr lang="fr-FR" sz="3200" b="1" baseline="30000" dirty="0" smtClean="0"/>
          </a:p>
          <a:p>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10354" y="311499"/>
            <a:ext cx="6600795" cy="4176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461665"/>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a:p>
            <a:endParaRPr lang="fr-FR" sz="12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251520" y="4394295"/>
            <a:ext cx="821602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étapes sont présentées avec des conseils pour </a:t>
            </a:r>
            <a:r>
              <a:rPr lang="fr-FR" sz="1400" dirty="0" smtClean="0">
                <a:solidFill>
                  <a:schemeClr val="tx2">
                    <a:lumMod val="75000"/>
                  </a:schemeClr>
                </a:solidFill>
                <a:latin typeface="Marianne" panose="02000000000000000000" pitchFamily="2" charset="0"/>
              </a:rPr>
              <a:t>s’informer sur les établissements et les formations envisagées après la 3</a:t>
            </a:r>
            <a:r>
              <a:rPr lang="fr-FR" sz="1400" baseline="30000" dirty="0" smtClean="0">
                <a:solidFill>
                  <a:schemeClr val="tx2">
                    <a:lumMod val="75000"/>
                  </a:schemeClr>
                </a:solidFill>
                <a:latin typeface="Marianne" panose="02000000000000000000" pitchFamily="2" charset="0"/>
              </a:rPr>
              <a:t>e</a:t>
            </a:r>
            <a:r>
              <a:rPr lang="fr-FR" sz="1400" dirty="0" smtClean="0">
                <a:solidFill>
                  <a:schemeClr val="tx2">
                    <a:lumMod val="75000"/>
                  </a:schemeClr>
                </a:solidFill>
                <a:latin typeface="Marianne" panose="02000000000000000000" pitchFamily="2" charset="0"/>
              </a:rPr>
              <a:t>.</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334725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339752" y="357666"/>
            <a:ext cx="5590209" cy="4608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p:txBody>
      </p:sp>
      <p:sp>
        <p:nvSpPr>
          <p:cNvPr id="9" name="Titre 8"/>
          <p:cNvSpPr>
            <a:spLocks noGrp="1"/>
          </p:cNvSpPr>
          <p:nvPr>
            <p:ph type="title" idx="4294967295"/>
          </p:nvPr>
        </p:nvSpPr>
        <p:spPr>
          <a:xfrm>
            <a:off x="179512" y="2678520"/>
            <a:ext cx="338437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a:solidFill>
                  <a:schemeClr val="tx2">
                    <a:lumMod val="75000"/>
                  </a:schemeClr>
                </a:solidFill>
                <a:latin typeface="Marianne" panose="02000000000000000000" pitchFamily="2" charset="0"/>
              </a:rPr>
              <a:t>Le bouton </a:t>
            </a:r>
            <a:r>
              <a:rPr lang="fr-FR" sz="1400" dirty="0" smtClean="0">
                <a:solidFill>
                  <a:schemeClr val="tx2">
                    <a:lumMod val="75000"/>
                  </a:schemeClr>
                </a:solidFill>
                <a:latin typeface="Marianne" panose="02000000000000000000" pitchFamily="2" charset="0"/>
              </a:rPr>
              <a:t>+ </a:t>
            </a:r>
            <a:r>
              <a:rPr lang="fr-FR" sz="1400" dirty="0">
                <a:solidFill>
                  <a:schemeClr val="tx2">
                    <a:lumMod val="75000"/>
                  </a:schemeClr>
                </a:solidFill>
                <a:latin typeface="Marianne" panose="02000000000000000000" pitchFamily="2" charset="0"/>
              </a:rPr>
              <a:t>Ajouter </a:t>
            </a:r>
            <a:r>
              <a:rPr lang="fr-FR" sz="1400" dirty="0" smtClean="0">
                <a:solidFill>
                  <a:schemeClr val="tx2">
                    <a:lumMod val="75000"/>
                  </a:schemeClr>
                </a:solidFill>
                <a:latin typeface="Marianne" panose="02000000000000000000" pitchFamily="2" charset="0"/>
              </a:rPr>
              <a:t>un choix ouvre </a:t>
            </a:r>
            <a:r>
              <a:rPr lang="fr-FR" sz="1400" dirty="0">
                <a:solidFill>
                  <a:schemeClr val="tx2">
                    <a:lumMod val="75000"/>
                  </a:schemeClr>
                </a:solidFill>
                <a:latin typeface="Marianne" panose="02000000000000000000" pitchFamily="2" charset="0"/>
              </a:rPr>
              <a:t>une pop-up qui permet la sélection d’une voie </a:t>
            </a:r>
            <a:r>
              <a:rPr lang="fr-FR" sz="1400" dirty="0" smtClean="0">
                <a:solidFill>
                  <a:schemeClr val="tx2">
                    <a:lumMod val="75000"/>
                  </a:schemeClr>
                </a:solidFill>
                <a:latin typeface="Marianne" panose="02000000000000000000" pitchFamily="2" charset="0"/>
              </a:rPr>
              <a:t>d’orientation.</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3512753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p:txBody>
      </p:sp>
      <p:sp>
        <p:nvSpPr>
          <p:cNvPr id="9" name="Titre 8"/>
          <p:cNvSpPr>
            <a:spLocks noGrp="1"/>
          </p:cNvSpPr>
          <p:nvPr>
            <p:ph type="title" idx="4294967295"/>
          </p:nvPr>
        </p:nvSpPr>
        <p:spPr>
          <a:xfrm>
            <a:off x="251519" y="4181132"/>
            <a:ext cx="868103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2">
                    <a:lumMod val="75000"/>
                  </a:schemeClr>
                </a:solidFill>
                <a:latin typeface="Marianne" panose="02000000000000000000" pitchFamily="2" charset="0"/>
              </a:rPr>
              <a:t>La </a:t>
            </a:r>
            <a:r>
              <a:rPr lang="fr-FR" sz="1400" dirty="0">
                <a:solidFill>
                  <a:schemeClr val="tx2">
                    <a:lumMod val="75000"/>
                  </a:schemeClr>
                </a:solidFill>
                <a:latin typeface="Marianne" panose="02000000000000000000" pitchFamily="2" charset="0"/>
              </a:rPr>
              <a:t>sélection d’une voie se fait dans l’ordre de préférence, il est possible de </a:t>
            </a:r>
            <a:r>
              <a:rPr lang="fr-FR" sz="1400" dirty="0" smtClean="0">
                <a:solidFill>
                  <a:schemeClr val="tx2">
                    <a:lumMod val="75000"/>
                  </a:schemeClr>
                </a:solidFill>
                <a:latin typeface="Marianne" panose="02000000000000000000" pitchFamily="2" charset="0"/>
              </a:rPr>
              <a:t>modifier les choix </a:t>
            </a:r>
            <a:r>
              <a:rPr lang="fr-FR" sz="1400" dirty="0">
                <a:solidFill>
                  <a:schemeClr val="tx2">
                    <a:lumMod val="75000"/>
                  </a:schemeClr>
                </a:solidFill>
                <a:latin typeface="Marianne" panose="02000000000000000000" pitchFamily="2" charset="0"/>
              </a:rPr>
              <a:t>jusqu’à la fermeture du service en ligne Orientation à la date indiquée par le chef </a:t>
            </a:r>
            <a:r>
              <a:rPr lang="fr-FR" sz="1400" dirty="0" smtClean="0">
                <a:solidFill>
                  <a:schemeClr val="tx2">
                    <a:lumMod val="75000"/>
                  </a:schemeClr>
                </a:solidFill>
                <a:latin typeface="Marianne" panose="02000000000000000000" pitchFamily="2" charset="0"/>
              </a:rPr>
              <a:t>d’établissement.</a:t>
            </a:r>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4" name="Image 3"/>
          <p:cNvPicPr>
            <a:picLocks noChangeAspect="1"/>
          </p:cNvPicPr>
          <p:nvPr/>
        </p:nvPicPr>
        <p:blipFill>
          <a:blip r:embed="rId2"/>
          <a:stretch>
            <a:fillRect/>
          </a:stretch>
        </p:blipFill>
        <p:spPr>
          <a:xfrm>
            <a:off x="755576" y="761132"/>
            <a:ext cx="7824533" cy="3420000"/>
          </a:xfrm>
          <a:prstGeom prst="rect">
            <a:avLst/>
          </a:prstGeom>
        </p:spPr>
      </p:pic>
    </p:spTree>
    <p:extLst>
      <p:ext uri="{BB962C8B-B14F-4D97-AF65-F5344CB8AC3E}">
        <p14:creationId xmlns:p14="http://schemas.microsoft.com/office/powerpoint/2010/main" val="1954584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6" name="ZoneTexte 5"/>
          <p:cNvSpPr txBox="1"/>
          <p:nvPr/>
        </p:nvSpPr>
        <p:spPr>
          <a:xfrm>
            <a:off x="0" y="1484784"/>
            <a:ext cx="9143999" cy="4647426"/>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smtClean="0">
              <a:solidFill>
                <a:schemeClr val="bg1"/>
              </a:solidFill>
              <a:latin typeface="Marianne" panose="02000000000000000000" pitchFamily="2" charset="0"/>
            </a:endParaRPr>
          </a:p>
          <a:p>
            <a:r>
              <a:rPr lang="fr-FR" sz="3200" b="1" dirty="0" smtClean="0">
                <a:solidFill>
                  <a:schemeClr val="bg1"/>
                </a:solidFill>
                <a:latin typeface="Marianne" panose="02000000000000000000" pitchFamily="2" charset="0"/>
              </a:rPr>
              <a:t>Valider les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318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34831" y="357666"/>
            <a:ext cx="4665944" cy="4716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36504"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a:t>
            </a:r>
            <a:r>
              <a:rPr lang="fr-FR" sz="1200" b="1" dirty="0" smtClean="0">
                <a:solidFill>
                  <a:srgbClr val="435997"/>
                </a:solidFill>
                <a:latin typeface="Marianne" panose="02000000000000000000" pitchFamily="2" charset="0"/>
              </a:rPr>
              <a:t>d’orientation</a:t>
            </a:r>
            <a:endParaRPr lang="fr-FR" sz="12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323528" y="2283718"/>
            <a:ext cx="324036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smtClean="0">
                <a:solidFill>
                  <a:schemeClr val="tx2">
                    <a:lumMod val="75000"/>
                  </a:schemeClr>
                </a:solidFill>
                <a:latin typeface="Marianne" panose="02000000000000000000" pitchFamily="2" charset="0"/>
              </a:rPr>
              <a:t/>
            </a:r>
            <a:br>
              <a:rPr lang="fr-FR" sz="1400" dirty="0" smtClean="0">
                <a:solidFill>
                  <a:schemeClr val="tx2">
                    <a:lumMod val="75000"/>
                  </a:schemeClr>
                </a:solidFill>
                <a:latin typeface="Marianne" panose="02000000000000000000" pitchFamily="2" charset="0"/>
              </a:rPr>
            </a:br>
            <a:r>
              <a:rPr lang="fr-FR" sz="1400" dirty="0" smtClean="0">
                <a:solidFill>
                  <a:schemeClr val="tx2">
                    <a:lumMod val="75000"/>
                  </a:schemeClr>
                </a:solidFill>
                <a:latin typeface="Marianne" panose="02000000000000000000" pitchFamily="2" charset="0"/>
              </a:rPr>
              <a:t>Les choix validés sont transmis automatiquement à l’établissement pour le conseil de classe.</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54986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419872" y="357666"/>
            <a:ext cx="3873546" cy="4680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a:t>
            </a:r>
            <a:r>
              <a:rPr lang="fr-FR" sz="1200" b="1" dirty="0" smtClean="0">
                <a:solidFill>
                  <a:srgbClr val="435997"/>
                </a:solidFill>
                <a:latin typeface="Marianne" panose="02000000000000000000" pitchFamily="2" charset="0"/>
              </a:rPr>
              <a:t>d’orientation</a:t>
            </a:r>
            <a:endParaRPr lang="fr-FR" sz="1200" b="1" dirty="0">
              <a:solidFill>
                <a:srgbClr val="435997"/>
              </a:solidFill>
              <a:latin typeface="Marianne" panose="02000000000000000000" pitchFamily="2" charset="0"/>
            </a:endParaRPr>
          </a:p>
        </p:txBody>
      </p:sp>
      <p:sp>
        <p:nvSpPr>
          <p:cNvPr id="6" name="Rectangle 5"/>
          <p:cNvSpPr/>
          <p:nvPr/>
        </p:nvSpPr>
        <p:spPr>
          <a:xfrm>
            <a:off x="251520" y="1635646"/>
            <a:ext cx="324036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chemeClr val="tx2">
                    <a:lumMod val="75000"/>
                  </a:schemeClr>
                </a:solidFill>
                <a:latin typeface="Marianne" panose="02000000000000000000" pitchFamily="2" charset="0"/>
              </a:rPr>
              <a:t>Un courriel </a:t>
            </a:r>
            <a:r>
              <a:rPr lang="fr-FR" sz="1400" b="1" dirty="0">
                <a:solidFill>
                  <a:schemeClr val="tx2">
                    <a:lumMod val="75000"/>
                  </a:schemeClr>
                </a:solidFill>
                <a:latin typeface="Marianne" panose="02000000000000000000" pitchFamily="2" charset="0"/>
              </a:rPr>
              <a:t>avec le récapitulatif des </a:t>
            </a:r>
            <a:r>
              <a:rPr lang="fr-FR" sz="1400" b="1" dirty="0" smtClean="0">
                <a:solidFill>
                  <a:schemeClr val="tx2">
                    <a:lumMod val="75000"/>
                  </a:schemeClr>
                </a:solidFill>
                <a:latin typeface="Marianne" panose="02000000000000000000" pitchFamily="2" charset="0"/>
              </a:rPr>
              <a:t>choix</a:t>
            </a:r>
            <a:r>
              <a:rPr lang="fr-FR" sz="1400" b="1" dirty="0">
                <a:solidFill>
                  <a:schemeClr val="tx2">
                    <a:lumMod val="75000"/>
                  </a:schemeClr>
                </a:solidFill>
                <a:latin typeface="Marianne" panose="02000000000000000000" pitchFamily="2" charset="0"/>
              </a:rPr>
              <a:t> </a:t>
            </a:r>
            <a:r>
              <a:rPr lang="fr-FR" sz="1400" b="1" dirty="0" smtClean="0">
                <a:solidFill>
                  <a:schemeClr val="tx2">
                    <a:lumMod val="75000"/>
                  </a:schemeClr>
                </a:solidFill>
                <a:latin typeface="Marianne" panose="02000000000000000000" pitchFamily="2" charset="0"/>
              </a:rPr>
              <a:t>validés est </a:t>
            </a:r>
            <a:r>
              <a:rPr lang="fr-FR" sz="1400" b="1" dirty="0">
                <a:solidFill>
                  <a:schemeClr val="tx2">
                    <a:lumMod val="75000"/>
                  </a:schemeClr>
                </a:solidFill>
                <a:latin typeface="Marianne" panose="02000000000000000000" pitchFamily="2" charset="0"/>
              </a:rPr>
              <a:t>transmis à chaque représentant </a:t>
            </a:r>
            <a:r>
              <a:rPr lang="fr-FR" sz="1400" b="1" dirty="0" smtClean="0">
                <a:solidFill>
                  <a:schemeClr val="tx2">
                    <a:lumMod val="75000"/>
                  </a:schemeClr>
                </a:solidFill>
                <a:latin typeface="Marianne" panose="02000000000000000000" pitchFamily="2" charset="0"/>
              </a:rPr>
              <a:t>légal. </a:t>
            </a:r>
          </a:p>
          <a:p>
            <a:endParaRPr lang="fr-FR" sz="1400" b="1" dirty="0">
              <a:solidFill>
                <a:schemeClr val="tx2">
                  <a:lumMod val="75000"/>
                </a:schemeClr>
              </a:solidFill>
              <a:latin typeface="Marianne" panose="02000000000000000000" pitchFamily="2" charset="0"/>
            </a:endParaRPr>
          </a:p>
          <a:p>
            <a:r>
              <a:rPr lang="fr-FR" sz="1400" b="1" dirty="0" smtClean="0">
                <a:solidFill>
                  <a:schemeClr val="tx2">
                    <a:lumMod val="75000"/>
                  </a:schemeClr>
                </a:solidFill>
                <a:latin typeface="Marianne" panose="02000000000000000000" pitchFamily="2" charset="0"/>
              </a:rPr>
              <a:t>Les choix peuvent être modifiés jusqu’à la fermeture du service. </a:t>
            </a:r>
            <a:endParaRPr lang="fr-FR" sz="140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2807129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8" name="ZoneTexte 7"/>
          <p:cNvSpPr txBox="1"/>
          <p:nvPr/>
        </p:nvSpPr>
        <p:spPr>
          <a:xfrm>
            <a:off x="1" y="1730574"/>
            <a:ext cx="9143999" cy="4680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smtClean="0">
              <a:solidFill>
                <a:schemeClr val="bg1"/>
              </a:solidFill>
              <a:latin typeface="Marianne" panose="02000000000000000000" pitchFamily="2" charset="0"/>
            </a:endParaRPr>
          </a:p>
          <a:p>
            <a:r>
              <a:rPr lang="fr-FR" sz="3200" b="1" dirty="0" smtClean="0">
                <a:solidFill>
                  <a:schemeClr val="bg1"/>
                </a:solidFill>
                <a:latin typeface="Marianne" panose="02000000000000000000" pitchFamily="2" charset="0"/>
              </a:rPr>
              <a:t>Répondre aux propositions d’orientation</a:t>
            </a:r>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rgbClr val="435997"/>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41557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03648" y="322170"/>
            <a:ext cx="6692739" cy="4284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smtClean="0">
                <a:solidFill>
                  <a:srgbClr val="435997"/>
                </a:solidFill>
                <a:latin typeface="Marianne" panose="02000000000000000000" pitchFamily="2" charset="0"/>
              </a:rPr>
              <a:t>Répondre aux propositions d’orientation</a:t>
            </a:r>
            <a:endParaRPr lang="fr-FR" sz="1200" b="1" dirty="0">
              <a:solidFill>
                <a:srgbClr val="435997"/>
              </a:solidFill>
              <a:latin typeface="Marianne" panose="02000000000000000000" pitchFamily="2" charset="0"/>
            </a:endParaRPr>
          </a:p>
        </p:txBody>
      </p:sp>
      <p:sp>
        <p:nvSpPr>
          <p:cNvPr id="8" name="Rectangle 7"/>
          <p:cNvSpPr/>
          <p:nvPr/>
        </p:nvSpPr>
        <p:spPr>
          <a:xfrm>
            <a:off x="179512" y="4578808"/>
            <a:ext cx="8280920" cy="307777"/>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a:t>
            </a:r>
            <a:r>
              <a:rPr lang="fr-FR" sz="1400" b="1" dirty="0" smtClean="0">
                <a:solidFill>
                  <a:schemeClr val="tx2">
                    <a:lumMod val="75000"/>
                  </a:schemeClr>
                </a:solidFill>
                <a:latin typeface="Marianne" panose="02000000000000000000" pitchFamily="2" charset="0"/>
              </a:rPr>
              <a:t>classe.</a:t>
            </a:r>
            <a:endParaRPr lang="fr-FR" sz="140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2842292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t>XX/XX/XXXX</a:t>
            </a:r>
            <a:endParaRPr lang="fr-FR" cap="all" dirty="0"/>
          </a:p>
        </p:txBody>
      </p:sp>
      <p:sp>
        <p:nvSpPr>
          <p:cNvPr id="15" name="ZoneTexte 14"/>
          <p:cNvSpPr txBox="1"/>
          <p:nvPr/>
        </p:nvSpPr>
        <p:spPr>
          <a:xfrm>
            <a:off x="-20807" y="1412776"/>
            <a:ext cx="9143999" cy="5004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9" name="Rectangle 8"/>
          <p:cNvSpPr/>
          <p:nvPr/>
        </p:nvSpPr>
        <p:spPr>
          <a:xfrm>
            <a:off x="323528" y="3812176"/>
            <a:ext cx="8748453"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permet de formuler les choix et de répondre aux propositions </a:t>
            </a:r>
            <a:r>
              <a:rPr lang="fr-FR" sz="1400" b="1" dirty="0" smtClean="0">
                <a:solidFill>
                  <a:schemeClr val="tx2">
                    <a:lumMod val="75000"/>
                  </a:schemeClr>
                </a:solidFill>
                <a:latin typeface="Marianne" panose="02000000000000000000" pitchFamily="2" charset="0"/>
              </a:rPr>
              <a:t>d’orientation.</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permet de lire ce que le représentant légal a </a:t>
            </a:r>
            <a:r>
              <a:rPr lang="fr-FR" sz="1400" b="1" dirty="0" smtClean="0">
                <a:solidFill>
                  <a:schemeClr val="tx2">
                    <a:lumMod val="75000"/>
                  </a:schemeClr>
                </a:solidFill>
                <a:latin typeface="Marianne" panose="02000000000000000000" pitchFamily="2" charset="0"/>
              </a:rPr>
              <a:t>complété.</a:t>
            </a:r>
            <a:endParaRPr lang="fr-FR" sz="1400" dirty="0">
              <a:solidFill>
                <a:schemeClr val="tx2">
                  <a:lumMod val="75000"/>
                </a:schemeClr>
              </a:solidFill>
            </a:endParaRPr>
          </a:p>
        </p:txBody>
      </p:sp>
      <p:pic>
        <p:nvPicPr>
          <p:cNvPr id="13" name="Image 12"/>
          <p:cNvPicPr>
            <a:picLocks noChangeAspect="1"/>
          </p:cNvPicPr>
          <p:nvPr/>
        </p:nvPicPr>
        <p:blipFill>
          <a:blip r:embed="rId2"/>
          <a:stretch>
            <a:fillRect/>
          </a:stretch>
        </p:blipFill>
        <p:spPr>
          <a:xfrm>
            <a:off x="1428074" y="379887"/>
            <a:ext cx="6539359" cy="3204000"/>
          </a:xfrm>
          <a:prstGeom prst="rect">
            <a:avLst/>
          </a:prstGeom>
        </p:spPr>
      </p:pic>
    </p:spTree>
    <p:extLst>
      <p:ext uri="{BB962C8B-B14F-4D97-AF65-F5344CB8AC3E}">
        <p14:creationId xmlns:p14="http://schemas.microsoft.com/office/powerpoint/2010/main" val="252250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47662" y="33724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55378" y="4202670"/>
            <a:ext cx="8388464"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Se connecter avec mon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l’identifiant et le mot de passe transmis par le chef </a:t>
            </a:r>
            <a:r>
              <a:rPr lang="fr-FR" sz="1400" b="1" dirty="0" smtClean="0">
                <a:solidFill>
                  <a:schemeClr val="tx2">
                    <a:lumMod val="75000"/>
                  </a:schemeClr>
                </a:solidFill>
                <a:latin typeface="Marianne" panose="02000000000000000000" pitchFamily="2" charset="0"/>
              </a:rPr>
              <a:t>d’établissement.</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505815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59632" y="483518"/>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6952441" y="1942719"/>
            <a:ext cx="1864825"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Accès aux services en ligne dans le menu Mes </a:t>
            </a:r>
            <a:r>
              <a:rPr lang="fr-FR" sz="1400" b="1" dirty="0" smtClean="0">
                <a:solidFill>
                  <a:schemeClr val="tx2">
                    <a:lumMod val="75000"/>
                  </a:schemeClr>
                </a:solidFill>
                <a:latin typeface="Marianne" panose="02000000000000000000" pitchFamily="2" charset="0"/>
              </a:rPr>
              <a:t>services.</a:t>
            </a:r>
            <a:endParaRPr lang="fr-FR" sz="1400" dirty="0">
              <a:solidFill>
                <a:schemeClr val="tx2">
                  <a:lumMod val="75000"/>
                </a:schemeClr>
              </a:solidFill>
            </a:endParaRPr>
          </a:p>
          <a:p>
            <a:pPr lvl="0" defTabSz="1219170">
              <a:lnSpc>
                <a:spcPct val="90000"/>
              </a:lnSpc>
              <a:spcBef>
                <a:spcPct val="0"/>
              </a:spcBef>
            </a:pP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37012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87624" y="555526"/>
            <a:ext cx="7548300" cy="4284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942416" y="2283718"/>
            <a:ext cx="5256584"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Sur la page d’accueil de Scolarité services </a:t>
            </a:r>
            <a:r>
              <a:rPr lang="fr-FR" sz="1400" b="1" dirty="0" smtClean="0">
                <a:solidFill>
                  <a:schemeClr val="tx2">
                    <a:lumMod val="75000"/>
                  </a:schemeClr>
                </a:solidFill>
                <a:latin typeface="Marianne" panose="02000000000000000000" pitchFamily="2" charset="0"/>
              </a:rPr>
              <a:t>choisir Orientation </a:t>
            </a:r>
            <a:r>
              <a:rPr lang="fr-FR" sz="1400" b="1" dirty="0">
                <a:solidFill>
                  <a:schemeClr val="tx2">
                    <a:lumMod val="75000"/>
                  </a:schemeClr>
                </a:solidFill>
                <a:latin typeface="Marianne" panose="02000000000000000000" pitchFamily="2" charset="0"/>
              </a:rPr>
              <a:t>à partir de la date indiquée par le chef d’établissement.</a:t>
            </a:r>
            <a:br>
              <a:rPr lang="fr-FR" sz="1400" b="1" dirty="0">
                <a:solidFill>
                  <a:schemeClr val="tx2">
                    <a:lumMod val="75000"/>
                  </a:schemeClr>
                </a:solidFill>
                <a:latin typeface="Marianne" panose="02000000000000000000" pitchFamily="2" charset="0"/>
              </a:rPr>
            </a:br>
            <a:r>
              <a:rPr lang="fr-FR" sz="1400" b="1" dirty="0" smtClean="0">
                <a:solidFill>
                  <a:schemeClr val="tx2">
                    <a:lumMod val="75000"/>
                  </a:schemeClr>
                </a:solidFill>
                <a:latin typeface="Marianne" panose="02000000000000000000" pitchFamily="2" charset="0"/>
              </a:rPr>
              <a:t> </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165128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193791" y="463500"/>
            <a:ext cx="3771885" cy="4680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4965676" y="1347614"/>
            <a:ext cx="4067944" cy="1837426"/>
          </a:xfrm>
          <a:prstGeom prst="rect">
            <a:avLst/>
          </a:prstGeom>
        </p:spPr>
        <p:txBody>
          <a:bodyPr wrap="square">
            <a:spAutoFit/>
          </a:bodyPr>
          <a:lstStyle/>
          <a:p>
            <a:pPr defTabSz="1219170">
              <a:lnSpc>
                <a:spcPct val="90000"/>
              </a:lnSpc>
              <a:spcBef>
                <a:spcPct val="0"/>
              </a:spcBef>
            </a:pPr>
            <a:r>
              <a:rPr lang="fr-FR" sz="1400" b="1" dirty="0" smtClean="0">
                <a:solidFill>
                  <a:schemeClr val="tx2">
                    <a:lumMod val="75000"/>
                  </a:schemeClr>
                </a:solidFill>
                <a:latin typeface="Marianne" panose="02000000000000000000" pitchFamily="2" charset="0"/>
              </a:rPr>
              <a:t>Les étapes de </a:t>
            </a:r>
            <a:r>
              <a:rPr lang="fr-FR" sz="1400" b="1" dirty="0">
                <a:solidFill>
                  <a:schemeClr val="tx2">
                    <a:lumMod val="75000"/>
                  </a:schemeClr>
                </a:solidFill>
                <a:latin typeface="Marianne" panose="02000000000000000000" pitchFamily="2" charset="0"/>
              </a:rPr>
              <a:t>l’orientation, l’affectation et l’inscription sont </a:t>
            </a:r>
            <a:r>
              <a:rPr lang="fr-FR" sz="1400" b="1" dirty="0" smtClean="0">
                <a:solidFill>
                  <a:schemeClr val="tx2">
                    <a:lumMod val="75000"/>
                  </a:schemeClr>
                </a:solidFill>
                <a:latin typeface="Marianne" panose="02000000000000000000" pitchFamily="2" charset="0"/>
              </a:rPr>
              <a:t>présentées pour </a:t>
            </a:r>
            <a:r>
              <a:rPr lang="fr-FR" sz="1400" b="1" dirty="0">
                <a:solidFill>
                  <a:schemeClr val="tx2">
                    <a:lumMod val="75000"/>
                  </a:schemeClr>
                </a:solidFill>
                <a:latin typeface="Marianne" panose="02000000000000000000" pitchFamily="2" charset="0"/>
              </a:rPr>
              <a:t>préparer la rentrée 2024. </a:t>
            </a:r>
            <a:endParaRPr lang="fr-FR" sz="1400" b="1" dirty="0" smtClean="0">
              <a:solidFill>
                <a:schemeClr val="tx2">
                  <a:lumMod val="75000"/>
                </a:schemeClr>
              </a:solidFill>
              <a:latin typeface="Marianne" panose="02000000000000000000" pitchFamily="2" charset="0"/>
            </a:endParaRPr>
          </a:p>
          <a:p>
            <a:pPr defTabSz="1219170">
              <a:lnSpc>
                <a:spcPct val="90000"/>
              </a:lnSpc>
              <a:spcBef>
                <a:spcPct val="0"/>
              </a:spcBef>
            </a:pPr>
            <a:endParaRPr lang="fr-FR" sz="1400" b="1" dirty="0">
              <a:solidFill>
                <a:schemeClr val="tx2">
                  <a:lumMod val="75000"/>
                </a:schemeClr>
              </a:solidFill>
              <a:latin typeface="Marianne" panose="02000000000000000000" pitchFamily="2" charset="0"/>
            </a:endParaRPr>
          </a:p>
          <a:p>
            <a:pPr defTabSz="1219170">
              <a:lnSpc>
                <a:spcPct val="90000"/>
              </a:lnSpc>
              <a:spcBef>
                <a:spcPct val="0"/>
              </a:spcBef>
            </a:pPr>
            <a:r>
              <a:rPr lang="fr-FR" sz="1400" b="1" dirty="0" smtClean="0">
                <a:solidFill>
                  <a:schemeClr val="tx2">
                    <a:lumMod val="75000"/>
                  </a:schemeClr>
                </a:solidFill>
                <a:latin typeface="Marianne" panose="02000000000000000000" pitchFamily="2" charset="0"/>
              </a:rPr>
              <a:t>Le </a:t>
            </a:r>
            <a:r>
              <a:rPr lang="fr-FR" sz="1400" b="1" dirty="0">
                <a:solidFill>
                  <a:schemeClr val="tx2">
                    <a:lumMod val="75000"/>
                  </a:schemeClr>
                </a:solidFill>
                <a:latin typeface="Marianne" panose="02000000000000000000" pitchFamily="2" charset="0"/>
              </a:rPr>
              <a:t>bouton activé indique l’étape en cours.</a:t>
            </a:r>
          </a:p>
          <a:p>
            <a:pPr defTabSz="1219170">
              <a:lnSpc>
                <a:spcPct val="90000"/>
              </a:lnSpc>
              <a:spcBef>
                <a:spcPct val="0"/>
              </a:spcBef>
            </a:pP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smtClean="0">
                <a:solidFill>
                  <a:schemeClr val="tx2">
                    <a:lumMod val="75000"/>
                  </a:schemeClr>
                </a:solidFill>
                <a:latin typeface="Marianne" panose="02000000000000000000" pitchFamily="2" charset="0"/>
              </a:rPr>
              <a:t> </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2225283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8" name="ZoneTexte 7"/>
          <p:cNvSpPr txBox="1"/>
          <p:nvPr/>
        </p:nvSpPr>
        <p:spPr>
          <a:xfrm>
            <a:off x="1" y="1412776"/>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endParaRPr lang="fr-FR" sz="2400" dirty="0" smtClean="0">
              <a:solidFill>
                <a:schemeClr val="bg1"/>
              </a:solidFill>
              <a:latin typeface="Marianne" panose="02000000000000000000" pitchFamily="2" charset="0"/>
            </a:endParaRPr>
          </a:p>
          <a:p>
            <a:endParaRPr lang="fr-FR" sz="2400" b="1" i="1" dirty="0" smtClean="0">
              <a:solidFill>
                <a:schemeClr val="bg1"/>
              </a:solidFill>
              <a:latin typeface="Marianne" panose="02000000000000000000" pitchFamily="2" charset="0"/>
            </a:endParaRPr>
          </a:p>
          <a:p>
            <a:r>
              <a:rPr lang="fr-FR" sz="2400" b="1" i="1" dirty="0" smtClean="0">
                <a:solidFill>
                  <a:schemeClr val="bg1"/>
                </a:solidFill>
                <a:latin typeface="Marianne" panose="02000000000000000000" pitchFamily="2" charset="0"/>
              </a:rPr>
              <a:t>Dialogue </a:t>
            </a:r>
            <a:r>
              <a:rPr lang="fr-FR" sz="2400" b="1" i="1" dirty="0">
                <a:solidFill>
                  <a:schemeClr val="bg1"/>
                </a:solidFill>
                <a:latin typeface="Marianne" panose="02000000000000000000" pitchFamily="2" charset="0"/>
              </a:rPr>
              <a:t>avec le conseil de </a:t>
            </a:r>
            <a:r>
              <a:rPr lang="fr-FR" sz="2400" b="1" i="1" dirty="0" smtClean="0">
                <a:solidFill>
                  <a:schemeClr val="bg1"/>
                </a:solidFill>
                <a:latin typeface="Marianne" panose="02000000000000000000" pitchFamily="2" charset="0"/>
              </a:rPr>
              <a:t>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523220"/>
          </a:xfrm>
          <a:prstGeom prst="rect">
            <a:avLst/>
          </a:prstGeom>
        </p:spPr>
        <p:txBody>
          <a:bodyPr wrap="square">
            <a:spAutoFit/>
          </a:bodyPr>
          <a:lstStyle/>
          <a:p>
            <a:r>
              <a:rPr lang="fr-FR" sz="1400" b="1" dirty="0">
                <a:solidFill>
                  <a:srgbClr val="435997"/>
                </a:solidFill>
                <a:latin typeface="Marianne" panose="02000000000000000000" pitchFamily="2" charset="0"/>
              </a:rPr>
              <a:t>Demander sa voie d’orientation après </a:t>
            </a:r>
            <a:r>
              <a:rPr lang="fr-FR" sz="1400" b="1" dirty="0" smtClean="0">
                <a:solidFill>
                  <a:srgbClr val="435997"/>
                </a:solidFill>
                <a:latin typeface="Marianne" panose="02000000000000000000" pitchFamily="2" charset="0"/>
              </a:rPr>
              <a:t>la 3</a:t>
            </a:r>
            <a:r>
              <a:rPr lang="fr-FR" sz="1400" b="1" baseline="30000" dirty="0" smtClean="0">
                <a:solidFill>
                  <a:srgbClr val="435997"/>
                </a:solidFill>
                <a:latin typeface="Marianne" panose="02000000000000000000" pitchFamily="2" charset="0"/>
              </a:rPr>
              <a:t>e</a:t>
            </a:r>
            <a:endParaRPr lang="fr-FR" sz="1400" b="1" dirty="0" smtClean="0">
              <a:solidFill>
                <a:srgbClr val="435997"/>
              </a:solidFill>
              <a:latin typeface="Marianne" panose="02000000000000000000" pitchFamily="2" charset="0"/>
            </a:endParaRPr>
          </a:p>
          <a:p>
            <a:endParaRPr lang="fr-FR" sz="14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683568" y="1059582"/>
            <a:ext cx="7776864" cy="3017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chemeClr val="tx2">
                    <a:lumMod val="75000"/>
                  </a:schemeClr>
                </a:solidFill>
                <a:latin typeface="Marianne" panose="02000000000000000000" pitchFamily="2" charset="0"/>
              </a:rPr>
              <a:t>Un seul des représentants légaux de l’élève peut faire la saisie des </a:t>
            </a:r>
            <a:r>
              <a:rPr lang="fr-FR" sz="1800" dirty="0" smtClean="0">
                <a:solidFill>
                  <a:schemeClr val="tx2">
                    <a:lumMod val="75000"/>
                  </a:schemeClr>
                </a:solidFill>
                <a:latin typeface="Marianne" panose="02000000000000000000" pitchFamily="2" charset="0"/>
              </a:rPr>
              <a:t>choix définitifs.</a:t>
            </a:r>
            <a:br>
              <a:rPr lang="fr-FR" sz="1800" dirty="0" smtClean="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smtClean="0">
                <a:solidFill>
                  <a:schemeClr val="tx2">
                    <a:lumMod val="75000"/>
                  </a:schemeClr>
                </a:solidFill>
                <a:latin typeface="Marianne" panose="02000000000000000000" pitchFamily="2" charset="0"/>
              </a:rPr>
              <a:t>La réponse aux propositions d’orientation du conseil </a:t>
            </a:r>
            <a:r>
              <a:rPr lang="fr-FR" sz="1800" dirty="0">
                <a:solidFill>
                  <a:schemeClr val="tx2">
                    <a:lumMod val="75000"/>
                  </a:schemeClr>
                </a:solidFill>
                <a:latin typeface="Marianne" panose="02000000000000000000" pitchFamily="2" charset="0"/>
              </a:rPr>
              <a:t>de classe pourra être </a:t>
            </a:r>
            <a:r>
              <a:rPr lang="fr-FR" sz="1800" dirty="0" smtClean="0">
                <a:solidFill>
                  <a:schemeClr val="tx2">
                    <a:lumMod val="75000"/>
                  </a:schemeClr>
                </a:solidFill>
                <a:latin typeface="Marianne" panose="02000000000000000000" pitchFamily="2" charset="0"/>
              </a:rPr>
              <a:t>donnée </a:t>
            </a:r>
            <a:r>
              <a:rPr lang="fr-FR" sz="1800" dirty="0">
                <a:solidFill>
                  <a:schemeClr val="tx2">
                    <a:lumMod val="75000"/>
                  </a:schemeClr>
                </a:solidFill>
                <a:latin typeface="Marianne" panose="02000000000000000000" pitchFamily="2" charset="0"/>
              </a:rPr>
              <a:t>indifféremment par l’un ou l’autre des représentants légaux</a:t>
            </a:r>
            <a:r>
              <a:rPr lang="fr-FR" sz="1800" dirty="0" smtClean="0">
                <a:solidFill>
                  <a:schemeClr val="tx2">
                    <a:lumMod val="75000"/>
                  </a:schemeClr>
                </a:solidFill>
                <a:latin typeface="Marianne" panose="02000000000000000000" pitchFamily="2" charset="0"/>
              </a:rPr>
              <a:t>.</a:t>
            </a:r>
            <a:br>
              <a:rPr lang="fr-FR" sz="1800" dirty="0" smtClean="0">
                <a:solidFill>
                  <a:schemeClr val="tx2">
                    <a:lumMod val="75000"/>
                  </a:schemeClr>
                </a:solidFill>
                <a:latin typeface="Marianne" panose="02000000000000000000" pitchFamily="2" charset="0"/>
              </a:rPr>
            </a:br>
            <a:r>
              <a:rPr lang="fr-FR" sz="1800" dirty="0" smtClean="0">
                <a:solidFill>
                  <a:schemeClr val="tx2">
                    <a:lumMod val="75000"/>
                  </a:schemeClr>
                </a:solidFill>
                <a:latin typeface="Marianne" panose="02000000000000000000" pitchFamily="2" charset="0"/>
              </a:rPr>
              <a:t/>
            </a:r>
            <a:br>
              <a:rPr lang="fr-FR" sz="1800" dirty="0" smtClean="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les responsables légaux peuvent s’adresser au chef </a:t>
            </a:r>
            <a:r>
              <a:rPr lang="fr-FR" sz="1800" dirty="0" smtClean="0">
                <a:solidFill>
                  <a:schemeClr val="tx2">
                    <a:lumMod val="75000"/>
                  </a:schemeClr>
                </a:solidFill>
                <a:latin typeface="Marianne" panose="02000000000000000000" pitchFamily="2" charset="0"/>
              </a:rPr>
              <a:t>d’établissement.</a:t>
            </a:r>
            <a:endParaRPr lang="fr-FR" sz="18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426570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317</TotalTime>
  <Words>356</Words>
  <Application>Microsoft Office PowerPoint</Application>
  <PresentationFormat>Affichage à l'écran (16:9)</PresentationFormat>
  <Paragraphs>92</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seul des représentants légaux de l’élève peut faire la saisie des choix définitifs.   La réponse aux propositions d’orientation du conseil de classe pourra être donnée indifféremment par l’un ou l’autre des représentants légaux.   En cas de difficulté les responsables légaux peuvent s’adresser au chef d’établissement.</vt:lpstr>
      <vt:lpstr>Les étapes sont présentées avec des conseils pour s’informer sur les établissements et les formations envisagées après la 3e.</vt:lpstr>
      <vt:lpstr>Le bouton + Ajouter un choix ouvre une pop-up qui permet la sélection d’une voie d’orientation.</vt:lpstr>
      <vt:lpstr>La sélection d’une voie se fait dans l’ordre de préférence, il est possible de modifier les choix jusqu’à la fermeture du service en ligne Orientation à la date indiquée par le chef d’établissement. </vt:lpstr>
      <vt:lpstr>Présentation PowerPoint</vt:lpstr>
      <vt:lpstr> Les choix validés sont transmis automatiquement à l’établissement pour le conseil de classe.</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principal</cp:lastModifiedBy>
  <cp:revision>40</cp:revision>
  <dcterms:created xsi:type="dcterms:W3CDTF">2020-03-05T15:21:24Z</dcterms:created>
  <dcterms:modified xsi:type="dcterms:W3CDTF">2024-04-08T09:44:54Z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